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4" r:id="rId4"/>
    <p:sldId id="263" r:id="rId5"/>
    <p:sldId id="265" r:id="rId6"/>
    <p:sldId id="257" r:id="rId7"/>
    <p:sldId id="269" r:id="rId8"/>
    <p:sldId id="259" r:id="rId9"/>
    <p:sldId id="268" r:id="rId10"/>
    <p:sldId id="258" r:id="rId11"/>
    <p:sldId id="267" r:id="rId12"/>
    <p:sldId id="261" r:id="rId13"/>
    <p:sldId id="1584" r:id="rId14"/>
    <p:sldId id="1586" r:id="rId15"/>
    <p:sldId id="15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58"/>
    <p:restoredTop sz="94762"/>
  </p:normalViewPr>
  <p:slideViewPr>
    <p:cSldViewPr snapToGrid="0">
      <p:cViewPr varScale="1">
        <p:scale>
          <a:sx n="121" d="100"/>
          <a:sy n="121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36F82-3567-7B4F-A8CA-B899DFA22178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2C7E0-092A-8642-A2F4-2DE3B50D4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2C7E0-092A-8642-A2F4-2DE3B50D46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7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2C7E0-092A-8642-A2F4-2DE3B50D4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09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065C9-7A9E-CC4C-BF9B-8831244063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80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065C9-7A9E-CC4C-BF9B-8831244063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6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38C7-DCB3-10FD-FAA7-7D6D19C6F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8D9C8-18C3-3488-905B-17274BC1F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5BDC-EAE6-003D-40DF-04690DE8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1D2A2-B281-8FDB-FA40-185C7FA6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AB933-E6D5-2C18-880D-B8A8F2B5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3C64-22FB-57AD-FA0E-BB1860676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1A6B1-E06F-2D1D-B254-DA75118D8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A481-8429-B7B1-E4E3-CEAF7C3D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B12F-F323-59F8-203E-4AD7C9DE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5F17E-5629-FEFD-5159-2B21ABD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3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207F03-1116-7592-8F97-8FE9C800C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D8996-E840-F38B-7675-EB0439907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AB0FF-89E2-EEAB-C415-32A72B4F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17C4-DD29-0882-74AC-8C614805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FFAA-9AEA-88D9-26E4-3E177A8A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4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87DE-41E2-4D32-D792-76847318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03983-9CFC-9CD0-766F-164479C93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FCF7-3BF7-B0FA-7FB4-F33980C6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3B0B-345E-23F2-D3BB-4B63F1E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7DC48-7788-4540-81D4-F71FB530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1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5B05-39AF-920D-2741-44DA806EB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E8E9F-2C60-1D3D-25A1-E340C297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A1DDF-715C-A397-B397-6ADE18CB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27552-3F1B-63F6-4F89-23129824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9EA98-615D-E504-0F38-A8D336B3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7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D1C0-6624-2AC7-9C13-78D78461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736CF-C007-9108-4CC3-80989CE03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DBC4F-9D25-8ECB-41B5-8ED538489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FBC8-A5D1-B9A0-66F0-1F76EC1E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74B4C-02A3-8E20-80CA-0DB080A52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2CF32-4BC2-DCDF-90A4-642F24FD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2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9CB3-E9A1-34AE-F103-B46B1811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AF7D5-6015-84D7-4310-E4DE29D7A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2993C-C41E-DCA1-06ED-0DC6FAD84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56B9C-E11C-CBB9-55A1-431E52F20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83086-EC6F-739E-25D8-7369C9A46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85062-E104-5B08-9009-69A3E001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C075A-6EEF-34FD-9F34-FD2870FE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FE666-8913-71A5-49A0-BD60577B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9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B3E0-3F95-04F2-42A0-B4D037ED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669E7-3AAF-C473-0535-5BBE2E6F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C7994-F9A5-8C21-F302-C4029A58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8A959-D1CC-E21A-075A-DB6FFD73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1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002930-59B0-BC15-CF6A-5FC434E0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B5086-CCC2-36AB-7BC6-8BC6ADE9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8A13C-C252-8F26-2E02-E4EC7894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7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A00C3-1EAE-7DF4-2144-DCF064A5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5406A-F0D3-605A-DB4C-7F86A3FBA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A0A60-6EE8-3512-6495-6A46352DC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12F6D-2FF4-A1AF-4A2E-915A7D57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51535-DAA0-5E73-2183-D61FA559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CB778-BCD6-5696-EB89-FD0C35EA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12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85337-869C-9193-9BFC-E577900C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D14C9-B446-B786-579E-70FA0E9F9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E542C-0F13-6760-242B-1AFF23627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E91CD-D5B9-C24C-1B29-18650C0C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FFD6D-9729-E2DB-5CE7-FFCA5BEC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D4D14-87A3-F985-744C-4FBCEEB3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7D996-1123-9336-0F95-8C83DFA91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9D744-35E9-C3F1-FC1E-4707AA3CA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529CE-F66B-BAE4-BABF-BFCA0CA407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479F37-D3FA-4147-AD35-DB5C35B976C1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DD347-F653-F174-57CE-19BF8E9E3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6AC7D-BB96-B9E5-1038-19E600046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FEA72-1085-A343-9473-8A6194123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5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shlorv@vt.edu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B800-4060-151F-993A-E2AAF59AB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765" y="1229103"/>
            <a:ext cx="10436469" cy="3626069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 to the APS Workshop:</a:t>
            </a:r>
            <a:br>
              <a:rPr lang="en-US" dirty="0"/>
            </a:br>
            <a:br>
              <a:rPr lang="en-US" sz="3600" dirty="0"/>
            </a:br>
            <a:r>
              <a:rPr lang="en-US" b="1" dirty="0"/>
              <a:t>Automated analysis of pathogen genomes using PathogenSurveillance and the </a:t>
            </a:r>
            <a:r>
              <a:rPr lang="en-US" b="1" dirty="0" err="1"/>
              <a:t>genomeRxiv</a:t>
            </a:r>
            <a:r>
              <a:rPr lang="en-US" b="1" dirty="0"/>
              <a:t> web server</a:t>
            </a:r>
            <a:endParaRPr lang="en-US" dirty="0"/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27E1B743-B77E-740D-5159-47CD684A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357" y="5473635"/>
            <a:ext cx="4746172" cy="1034159"/>
          </a:xfrm>
          <a:prstGeom prst="rect">
            <a:avLst/>
          </a:prstGeom>
        </p:spPr>
      </p:pic>
      <p:pic>
        <p:nvPicPr>
          <p:cNvPr id="6" name="Picture 5" descr="A green apple with a green stem and black text&#10;&#10;AI-generated content may be incorrect.">
            <a:extLst>
              <a:ext uri="{FF2B5EF4-FFF2-40B4-BE49-F238E27FC236}">
                <a16:creationId xmlns:a16="http://schemas.microsoft.com/office/drawing/2014/main" id="{4AE7C810-4EBA-05EC-D5E1-735BA159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7" y="5384332"/>
            <a:ext cx="4936671" cy="1123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05465-3C29-B511-19A4-E81FDDB2F61A}"/>
              </a:ext>
            </a:extLst>
          </p:cNvPr>
          <p:cNvSpPr txBox="1"/>
          <p:nvPr/>
        </p:nvSpPr>
        <p:spPr>
          <a:xfrm>
            <a:off x="6056016" y="5735820"/>
            <a:ext cx="49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094085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B93E-1ADA-C7E8-5067-23F0E9FC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9275"/>
            <a:ext cx="10775731" cy="1325563"/>
          </a:xfrm>
        </p:spPr>
        <p:txBody>
          <a:bodyPr>
            <a:normAutofit/>
          </a:bodyPr>
          <a:lstStyle/>
          <a:p>
            <a:r>
              <a:rPr lang="en-US" b="1" dirty="0"/>
              <a:t>Strengths of using (meta)genomics for diagnostics and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2658-3C7A-AC67-EEE9-5D168BCFB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95032"/>
            <a:ext cx="11130644" cy="3902822"/>
          </a:xfrm>
        </p:spPr>
        <p:txBody>
          <a:bodyPr/>
          <a:lstStyle/>
          <a:p>
            <a:r>
              <a:rPr lang="en-US" dirty="0"/>
              <a:t>Pathogen-agnostic (in particular metagenomics)</a:t>
            </a:r>
          </a:p>
          <a:p>
            <a:r>
              <a:rPr lang="en-US" dirty="0"/>
              <a:t>Potentially fast</a:t>
            </a:r>
          </a:p>
          <a:p>
            <a:r>
              <a:rPr lang="en-US" dirty="0"/>
              <a:t>Potentially highly sensitive</a:t>
            </a:r>
          </a:p>
          <a:p>
            <a:r>
              <a:rPr lang="en-US" dirty="0"/>
              <a:t>Potentially provides high resolution/strain resolution (high abundance pathogen)</a:t>
            </a:r>
          </a:p>
          <a:p>
            <a:r>
              <a:rPr lang="en-US" dirty="0"/>
              <a:t>Potentially can predict antibiotic/fungicide resistance and virulence</a:t>
            </a:r>
          </a:p>
          <a:p>
            <a:r>
              <a:rPr lang="en-US" dirty="0"/>
              <a:t>Potentially cheap for low-throughput analyses</a:t>
            </a:r>
          </a:p>
        </p:txBody>
      </p:sp>
    </p:spTree>
    <p:extLst>
      <p:ext uri="{BB962C8B-B14F-4D97-AF65-F5344CB8AC3E}">
        <p14:creationId xmlns:p14="http://schemas.microsoft.com/office/powerpoint/2010/main" val="216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F775-B88D-331A-29EA-B38AA4F04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9263-EF5A-E81D-6BB4-5CEADC84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5731" cy="1325563"/>
          </a:xfrm>
        </p:spPr>
        <p:txBody>
          <a:bodyPr/>
          <a:lstStyle/>
          <a:p>
            <a:r>
              <a:rPr lang="en-US" b="1" dirty="0"/>
              <a:t>Weaknesses of using (meta)genomics for diagnostics and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9B99-6766-24AC-A47F-BE058F72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2375"/>
            <a:ext cx="10967357" cy="3902822"/>
          </a:xfrm>
        </p:spPr>
        <p:txBody>
          <a:bodyPr/>
          <a:lstStyle/>
          <a:p>
            <a:r>
              <a:rPr lang="en-US" dirty="0"/>
              <a:t>Potentially slow</a:t>
            </a:r>
          </a:p>
          <a:p>
            <a:r>
              <a:rPr lang="en-US" dirty="0"/>
              <a:t>Potentially low sensitivity (compared to qPCR, for example)</a:t>
            </a:r>
          </a:p>
          <a:p>
            <a:r>
              <a:rPr lang="en-US" dirty="0"/>
              <a:t>Potentially only provides low resolution (low abundance pathogen)</a:t>
            </a:r>
          </a:p>
          <a:p>
            <a:r>
              <a:rPr lang="en-US" dirty="0"/>
              <a:t>Results heavily depend on quality of reference databases and bioinformatics tools used</a:t>
            </a:r>
          </a:p>
          <a:p>
            <a:r>
              <a:rPr lang="en-US" dirty="0"/>
              <a:t>Computationally expensive</a:t>
            </a:r>
          </a:p>
          <a:p>
            <a:r>
              <a:rPr lang="en-US" dirty="0"/>
              <a:t>Potentially very expensive (compared to qPCR, for example)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6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D969-764E-E711-9C6C-2F58A8EB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make (meta)genomics easier?</a:t>
            </a:r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ADA16F9B-9630-0BB2-7099-D752A8796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379" y="3910536"/>
            <a:ext cx="6695378" cy="1458878"/>
          </a:xfrm>
          <a:prstGeom prst="rect">
            <a:avLst/>
          </a:prstGeom>
        </p:spPr>
      </p:pic>
      <p:pic>
        <p:nvPicPr>
          <p:cNvPr id="7" name="Picture 6" descr="A green apple with a green stem and black text&#10;&#10;AI-generated content may be incorrect.">
            <a:extLst>
              <a:ext uri="{FF2B5EF4-FFF2-40B4-BE49-F238E27FC236}">
                <a16:creationId xmlns:a16="http://schemas.microsoft.com/office/drawing/2014/main" id="{BAD0D0E6-B563-2DF0-B3A6-CDADB9D6C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634" y="2105565"/>
            <a:ext cx="582473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3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E8A2-D55E-7C69-4667-9A0FE8C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250A-7AEE-8E83-0386-041803014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5418"/>
            <a:ext cx="1064960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how to work with the </a:t>
            </a:r>
            <a:r>
              <a:rPr lang="en-US" dirty="0" err="1"/>
              <a:t>nf</a:t>
            </a:r>
            <a:r>
              <a:rPr lang="en-US" dirty="0"/>
              <a:t>-core pipeline </a:t>
            </a:r>
            <a:r>
              <a:rPr lang="en-US" b="1" dirty="0">
                <a:solidFill>
                  <a:srgbClr val="92D050"/>
                </a:solidFill>
              </a:rPr>
              <a:t>PathogenSurveillance (PS) </a:t>
            </a:r>
            <a:r>
              <a:rPr lang="en-US" dirty="0"/>
              <a:t>and the </a:t>
            </a:r>
            <a:r>
              <a:rPr lang="en-US" b="1" dirty="0" err="1">
                <a:solidFill>
                  <a:srgbClr val="C00000"/>
                </a:solidFill>
              </a:rPr>
              <a:t>genomeRxiv</a:t>
            </a:r>
            <a:r>
              <a:rPr lang="en-US" dirty="0"/>
              <a:t> web server. </a:t>
            </a:r>
          </a:p>
          <a:p>
            <a:r>
              <a:rPr lang="en-US" b="1" dirty="0">
                <a:solidFill>
                  <a:srgbClr val="92D050"/>
                </a:solidFill>
              </a:rPr>
              <a:t>PS</a:t>
            </a:r>
            <a:r>
              <a:rPr lang="en-US" dirty="0"/>
              <a:t> is a population genomic pipeline for pathogen diagnosis, variant detection, and biosurveillance. </a:t>
            </a:r>
          </a:p>
          <a:p>
            <a:r>
              <a:rPr lang="en-US" dirty="0"/>
              <a:t>The </a:t>
            </a:r>
            <a:r>
              <a:rPr lang="en-US" b="1" dirty="0" err="1">
                <a:solidFill>
                  <a:srgbClr val="C00000"/>
                </a:solidFill>
              </a:rPr>
              <a:t>genomeRxiv</a:t>
            </a:r>
            <a:r>
              <a:rPr lang="en-US" dirty="0"/>
              <a:t> web server provides a powerful method to infer the identities of bacterial pathogens at within-species resolution either using assembled genomes or k-</a:t>
            </a:r>
            <a:r>
              <a:rPr lang="en-US" dirty="0" err="1"/>
              <a:t>mer</a:t>
            </a:r>
            <a:r>
              <a:rPr lang="en-US" dirty="0"/>
              <a:t> sketches of unassembled genomes as queries (fungal and oomycete version under development). </a:t>
            </a:r>
          </a:p>
          <a:p>
            <a:r>
              <a:rPr lang="en-US" dirty="0"/>
              <a:t>Together these two approaches simplify and accelerate use of genome sequencing in disease diagnosis by returning multiple outputs to cross-validate pathogen identification. They also accelerate whole genome data processing and analyses for use in fundamental research. </a:t>
            </a:r>
          </a:p>
        </p:txBody>
      </p:sp>
    </p:spTree>
    <p:extLst>
      <p:ext uri="{BB962C8B-B14F-4D97-AF65-F5344CB8AC3E}">
        <p14:creationId xmlns:p14="http://schemas.microsoft.com/office/powerpoint/2010/main" val="423391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9773-74F0-3BD3-D5FD-ABBAE5FD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Workshop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4F48-162C-B37D-F37A-D8664EFF6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 to analyze whole genome sequences for pathogen identification to detect species and novel variants. Find closest known reference genome, map genomes against reference, call variants, obtain multigene phylogenies.</a:t>
            </a:r>
          </a:p>
          <a:p>
            <a:r>
              <a:rPr lang="en-US" dirty="0"/>
              <a:t>Execute </a:t>
            </a:r>
            <a:r>
              <a:rPr lang="en-US" b="1" dirty="0" err="1">
                <a:solidFill>
                  <a:srgbClr val="92D050"/>
                </a:solidFill>
              </a:rPr>
              <a:t>nf</a:t>
            </a:r>
            <a:r>
              <a:rPr lang="en-US" b="1" dirty="0">
                <a:solidFill>
                  <a:srgbClr val="92D050"/>
                </a:solidFill>
              </a:rPr>
              <a:t>-core/PathogenSurveillance </a:t>
            </a:r>
            <a:r>
              <a:rPr lang="en-US" dirty="0"/>
              <a:t>pipeline in </a:t>
            </a:r>
            <a:r>
              <a:rPr lang="en-US" dirty="0" err="1"/>
              <a:t>linux</a:t>
            </a:r>
            <a:r>
              <a:rPr lang="en-US" dirty="0"/>
              <a:t>. Submit script to run pipeline, interpret report obtained. Learn to analyze data beyond what report provides using your own custom scripts in R.</a:t>
            </a:r>
          </a:p>
          <a:p>
            <a:r>
              <a:rPr lang="en-US" dirty="0"/>
              <a:t>Search </a:t>
            </a:r>
            <a:r>
              <a:rPr lang="en-US" b="1" dirty="0" err="1">
                <a:solidFill>
                  <a:srgbClr val="C00000"/>
                </a:solidFill>
              </a:rPr>
              <a:t>genomeRxiv</a:t>
            </a:r>
            <a:r>
              <a:rPr lang="en-US" dirty="0"/>
              <a:t> and interpret results. Learn to identify bacterial species using </a:t>
            </a:r>
            <a:r>
              <a:rPr lang="en-US" dirty="0" err="1"/>
              <a:t>kmer</a:t>
            </a:r>
            <a:r>
              <a:rPr lang="en-US" dirty="0"/>
              <a:t> signatures against </a:t>
            </a:r>
            <a:r>
              <a:rPr lang="en-US" dirty="0" err="1"/>
              <a:t>genomeRxiv</a:t>
            </a:r>
            <a:r>
              <a:rPr lang="en-US" dirty="0"/>
              <a:t>. Use the Life Identification Number (LIN) to ID unknowns. Explain use and interpretation of LINs.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32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BD93-1BAD-8637-F2A4-EB52C674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918"/>
            <a:ext cx="10515600" cy="1325563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A8C7D-4A8D-0870-75F5-8CC6081A7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481"/>
            <a:ext cx="1051560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Pathogensurveillance</a:t>
            </a:r>
            <a:r>
              <a:rPr lang="en-US" dirty="0"/>
              <a:t> (~45 Minutes)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Lecture</a:t>
            </a:r>
          </a:p>
          <a:p>
            <a:pPr lvl="1"/>
            <a:r>
              <a:rPr lang="en-US" dirty="0"/>
              <a:t>Back to 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GenomeRxiv</a:t>
            </a:r>
            <a:r>
              <a:rPr lang="en-US" dirty="0"/>
              <a:t> (~2 hours 30 minutes)</a:t>
            </a:r>
          </a:p>
          <a:p>
            <a:pPr lvl="1" fontAlgn="base"/>
            <a:r>
              <a:rPr lang="en-US" dirty="0"/>
              <a:t>Introduction to the genome-based approach used by </a:t>
            </a:r>
            <a:r>
              <a:rPr lang="en-US" dirty="0" err="1"/>
              <a:t>genomeRxiv</a:t>
            </a:r>
            <a:r>
              <a:rPr lang="en-US" dirty="0"/>
              <a:t>​</a:t>
            </a:r>
          </a:p>
          <a:p>
            <a:pPr lvl="1" fontAlgn="base"/>
            <a:r>
              <a:rPr lang="en-US" dirty="0"/>
              <a:t>Demo and Hands-on session of the </a:t>
            </a:r>
            <a:r>
              <a:rPr lang="en-US" dirty="0" err="1"/>
              <a:t>genomeRxiv</a:t>
            </a:r>
            <a:r>
              <a:rPr lang="en-US" dirty="0"/>
              <a:t> web server​</a:t>
            </a:r>
          </a:p>
          <a:p>
            <a:pPr lvl="1" fontAlgn="base"/>
            <a:r>
              <a:rPr lang="en-US" dirty="0"/>
              <a:t>Break</a:t>
            </a:r>
          </a:p>
          <a:p>
            <a:pPr lvl="1" fontAlgn="base"/>
            <a:r>
              <a:rPr lang="en-US" dirty="0"/>
              <a:t>Short overviews of fungal, oomycete, and viral identification and metagenomics​</a:t>
            </a:r>
            <a:endParaRPr lang="en-US" sz="2800" dirty="0"/>
          </a:p>
          <a:p>
            <a:pPr lvl="1" fontAlgn="base"/>
            <a:r>
              <a:rPr lang="en-US" dirty="0"/>
              <a:t>Demo of </a:t>
            </a:r>
            <a:r>
              <a:rPr lang="en-US" dirty="0" err="1"/>
              <a:t>BrookLIN</a:t>
            </a:r>
            <a:r>
              <a:rPr lang="en-US" dirty="0"/>
              <a:t> to access </a:t>
            </a:r>
            <a:r>
              <a:rPr lang="en-US" dirty="0" err="1"/>
              <a:t>genomeRxiv</a:t>
            </a:r>
            <a:r>
              <a:rPr lang="en-US" dirty="0"/>
              <a:t> through the API​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Conclusions and Q&amp;A (~30 minutes</a:t>
            </a:r>
          </a:p>
        </p:txBody>
      </p:sp>
    </p:spTree>
    <p:extLst>
      <p:ext uri="{BB962C8B-B14F-4D97-AF65-F5344CB8AC3E}">
        <p14:creationId xmlns:p14="http://schemas.microsoft.com/office/powerpoint/2010/main" val="315292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9E2F-053B-6AF1-0200-D9141B15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6589"/>
            <a:ext cx="12192000" cy="116938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Who we are at </a:t>
            </a:r>
            <a:r>
              <a:rPr lang="en-US" b="1" dirty="0">
                <a:solidFill>
                  <a:schemeClr val="accent2"/>
                </a:solidFill>
              </a:rPr>
              <a:t>Oregon State University </a:t>
            </a:r>
            <a:r>
              <a:rPr lang="en-US" b="1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USDA ARS</a:t>
            </a:r>
          </a:p>
        </p:txBody>
      </p:sp>
      <p:pic>
        <p:nvPicPr>
          <p:cNvPr id="7" name="Picture 6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8EEAB7D9-D4A4-9B5F-AF91-7469E6EBC8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95" r="9002"/>
          <a:stretch>
            <a:fillRect/>
          </a:stretch>
        </p:blipFill>
        <p:spPr>
          <a:xfrm>
            <a:off x="7754813" y="4331818"/>
            <a:ext cx="1254453" cy="1822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606189-09C6-60BA-A2F2-37717652832B}"/>
              </a:ext>
            </a:extLst>
          </p:cNvPr>
          <p:cNvSpPr txBox="1"/>
          <p:nvPr/>
        </p:nvSpPr>
        <p:spPr>
          <a:xfrm>
            <a:off x="3846722" y="3322391"/>
            <a:ext cx="1306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Martha Sudermann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074D0-455C-0C0D-1310-F5D22B81E815}"/>
              </a:ext>
            </a:extLst>
          </p:cNvPr>
          <p:cNvSpPr txBox="1"/>
          <p:nvPr/>
        </p:nvSpPr>
        <p:spPr>
          <a:xfrm>
            <a:off x="2187997" y="3322391"/>
            <a:ext cx="14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Zachary Foster</a:t>
            </a:r>
          </a:p>
        </p:txBody>
      </p:sp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1E7ABE17-852D-4FD1-EBBE-653FE34D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947" y="1517552"/>
            <a:ext cx="1681774" cy="1681774"/>
          </a:xfrm>
          <a:prstGeom prst="rect">
            <a:avLst/>
          </a:prstGeom>
        </p:spPr>
      </p:pic>
      <p:pic>
        <p:nvPicPr>
          <p:cNvPr id="4" name="Picture 3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B84DEA14-062F-5EC8-7C92-61876206E2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4" r="-54"/>
          <a:stretch>
            <a:fillRect/>
          </a:stretch>
        </p:blipFill>
        <p:spPr>
          <a:xfrm>
            <a:off x="8443028" y="1524159"/>
            <a:ext cx="2233556" cy="1675167"/>
          </a:xfrm>
          <a:prstGeom prst="rect">
            <a:avLst/>
          </a:prstGeom>
        </p:spPr>
      </p:pic>
      <p:pic>
        <p:nvPicPr>
          <p:cNvPr id="5" name="Picture 4" descr="A person smiling in front of a plant&#10;&#10;Description automatically generated with low confidence">
            <a:extLst>
              <a:ext uri="{FF2B5EF4-FFF2-40B4-BE49-F238E27FC236}">
                <a16:creationId xmlns:a16="http://schemas.microsoft.com/office/drawing/2014/main" id="{F4FB6140-A14E-8CC8-9881-B2506E410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704" y="1524160"/>
            <a:ext cx="1246233" cy="1661645"/>
          </a:xfrm>
          <a:prstGeom prst="rect">
            <a:avLst/>
          </a:prstGeom>
        </p:spPr>
      </p:pic>
      <p:pic>
        <p:nvPicPr>
          <p:cNvPr id="6" name="Picture 2" descr="Camilo H. Parada-Rojas - Raleigh, North Carolina, United States |  Professional Profile | LinkedIn">
            <a:extLst>
              <a:ext uri="{FF2B5EF4-FFF2-40B4-BE49-F238E27FC236}">
                <a16:creationId xmlns:a16="http://schemas.microsoft.com/office/drawing/2014/main" id="{A64681DE-257C-C182-F592-ED63CAA8C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47" y="1524159"/>
            <a:ext cx="1661645" cy="16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an">
            <a:extLst>
              <a:ext uri="{FF2B5EF4-FFF2-40B4-BE49-F238E27FC236}">
                <a16:creationId xmlns:a16="http://schemas.microsoft.com/office/drawing/2014/main" id="{D0F6C878-4E38-8449-A9EA-D203872C7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2" y="1524159"/>
            <a:ext cx="1417816" cy="16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738D1C-2E8A-09E0-9D38-EABF084D96ED}"/>
              </a:ext>
            </a:extLst>
          </p:cNvPr>
          <p:cNvSpPr txBox="1"/>
          <p:nvPr/>
        </p:nvSpPr>
        <p:spPr>
          <a:xfrm>
            <a:off x="5233022" y="3322390"/>
            <a:ext cx="166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Camilo Parada-Rojas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6CAD6-0BA8-E0A4-837A-B69508D3C397}"/>
              </a:ext>
            </a:extLst>
          </p:cNvPr>
          <p:cNvSpPr txBox="1"/>
          <p:nvPr/>
        </p:nvSpPr>
        <p:spPr>
          <a:xfrm>
            <a:off x="7011123" y="3302863"/>
            <a:ext cx="1306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Logan Blair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9A5743-D2CC-3EE3-F354-C35E77D2E6D4}"/>
              </a:ext>
            </a:extLst>
          </p:cNvPr>
          <p:cNvSpPr txBox="1"/>
          <p:nvPr/>
        </p:nvSpPr>
        <p:spPr>
          <a:xfrm>
            <a:off x="8443028" y="3302863"/>
            <a:ext cx="223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Fernanda Iruegas-Bocardo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426F4-26F5-FF02-F241-FF8302EE5C2E}"/>
              </a:ext>
            </a:extLst>
          </p:cNvPr>
          <p:cNvSpPr txBox="1"/>
          <p:nvPr/>
        </p:nvSpPr>
        <p:spPr>
          <a:xfrm>
            <a:off x="2825032" y="6154699"/>
            <a:ext cx="223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Alex Weisberg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A17D1-7ECE-D28C-DE62-F9F41D568049}"/>
              </a:ext>
            </a:extLst>
          </p:cNvPr>
          <p:cNvSpPr txBox="1"/>
          <p:nvPr/>
        </p:nvSpPr>
        <p:spPr>
          <a:xfrm>
            <a:off x="5167535" y="6154699"/>
            <a:ext cx="223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Jeff Chang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E3E6E-1DF6-F766-CC19-98DBBFF3DE78}"/>
              </a:ext>
            </a:extLst>
          </p:cNvPr>
          <p:cNvSpPr txBox="1"/>
          <p:nvPr/>
        </p:nvSpPr>
        <p:spPr>
          <a:xfrm>
            <a:off x="7289537" y="6185777"/>
            <a:ext cx="223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Nik Grünwald</a:t>
            </a:r>
          </a:p>
        </p:txBody>
      </p:sp>
      <p:pic>
        <p:nvPicPr>
          <p:cNvPr id="1026" name="Picture 2" descr="Alexandra Weisberg | College of ...">
            <a:extLst>
              <a:ext uri="{FF2B5EF4-FFF2-40B4-BE49-F238E27FC236}">
                <a16:creationId xmlns:a16="http://schemas.microsoft.com/office/drawing/2014/main" id="{4107B8D9-2142-209C-49B9-39F8ADC5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0" y="4331818"/>
            <a:ext cx="1853959" cy="185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ff Chang">
            <a:extLst>
              <a:ext uri="{FF2B5EF4-FFF2-40B4-BE49-F238E27FC236}">
                <a16:creationId xmlns:a16="http://schemas.microsoft.com/office/drawing/2014/main" id="{8DDFAEE4-044C-836A-D1B1-7D2CC0D0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10" y="4331818"/>
            <a:ext cx="1853959" cy="185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13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36038-937D-5488-96A2-92E61FA44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BE2F-8A3F-A2E4-5355-0D293EEA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04" y="0"/>
            <a:ext cx="6220594" cy="1037090"/>
          </a:xfrm>
        </p:spPr>
        <p:txBody>
          <a:bodyPr/>
          <a:lstStyle/>
          <a:p>
            <a:r>
              <a:rPr lang="en-US" b="1" dirty="0"/>
              <a:t>Who we are: Virginia Tech</a:t>
            </a:r>
          </a:p>
        </p:txBody>
      </p:sp>
      <p:pic>
        <p:nvPicPr>
          <p:cNvPr id="4" name="Picture 3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66DB8929-6679-7A6B-7A6E-9AC301E23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00" y="995050"/>
            <a:ext cx="1824252" cy="2440974"/>
          </a:xfrm>
          <a:prstGeom prst="rect">
            <a:avLst/>
          </a:prstGeom>
        </p:spPr>
      </p:pic>
      <p:pic>
        <p:nvPicPr>
          <p:cNvPr id="6" name="Picture 5" descr="A person smiling at camera&#10;&#10;AI-generated content may be incorrect.">
            <a:extLst>
              <a:ext uri="{FF2B5EF4-FFF2-40B4-BE49-F238E27FC236}">
                <a16:creationId xmlns:a16="http://schemas.microsoft.com/office/drawing/2014/main" id="{085A7EDA-370F-D006-A8A2-57C4754F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600" y="3928174"/>
            <a:ext cx="1824252" cy="2440974"/>
          </a:xfrm>
          <a:prstGeom prst="rect">
            <a:avLst/>
          </a:prstGeom>
        </p:spPr>
      </p:pic>
      <p:pic>
        <p:nvPicPr>
          <p:cNvPr id="10" name="Picture 9" descr="A person in a grey shirt&#10;&#10;AI-generated content may be incorrect.">
            <a:extLst>
              <a:ext uri="{FF2B5EF4-FFF2-40B4-BE49-F238E27FC236}">
                <a16:creationId xmlns:a16="http://schemas.microsoft.com/office/drawing/2014/main" id="{C4D656A5-366C-89E9-EAB2-BC14C4360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352" y="3928174"/>
            <a:ext cx="1824252" cy="2440974"/>
          </a:xfrm>
          <a:prstGeom prst="rect">
            <a:avLst/>
          </a:prstGeom>
        </p:spPr>
      </p:pic>
      <p:pic>
        <p:nvPicPr>
          <p:cNvPr id="16" name="Picture 1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1F3D0FA-2528-63A4-688A-AF37D4A43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351" y="995050"/>
            <a:ext cx="1824253" cy="2440974"/>
          </a:xfrm>
          <a:prstGeom prst="rect">
            <a:avLst/>
          </a:prstGeom>
        </p:spPr>
      </p:pic>
      <p:pic>
        <p:nvPicPr>
          <p:cNvPr id="18" name="Picture 17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A265D4C6-7A96-C454-97FE-A32EC5CDD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475" y="3928174"/>
            <a:ext cx="1824252" cy="2440974"/>
          </a:xfrm>
          <a:prstGeom prst="rect">
            <a:avLst/>
          </a:prstGeom>
        </p:spPr>
      </p:pic>
      <p:pic>
        <p:nvPicPr>
          <p:cNvPr id="20" name="Picture 19" descr="A person with dark hair wearing a blue shirt&#10;&#10;AI-generated content may be incorrect.">
            <a:extLst>
              <a:ext uri="{FF2B5EF4-FFF2-40B4-BE49-F238E27FC236}">
                <a16:creationId xmlns:a16="http://schemas.microsoft.com/office/drawing/2014/main" id="{27F1D675-8A05-23E5-DB8A-2ACB7F96A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475" y="995050"/>
            <a:ext cx="1824253" cy="24409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1620D3-AB07-1123-A2D6-2F9CA57B8208}"/>
              </a:ext>
            </a:extLst>
          </p:cNvPr>
          <p:cNvSpPr txBox="1"/>
          <p:nvPr/>
        </p:nvSpPr>
        <p:spPr>
          <a:xfrm>
            <a:off x="3231038" y="3461571"/>
            <a:ext cx="154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Boris Vinatzer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B0F329-801F-5BBE-2DE0-8A2069701B6A}"/>
              </a:ext>
            </a:extLst>
          </p:cNvPr>
          <p:cNvSpPr txBox="1"/>
          <p:nvPr/>
        </p:nvSpPr>
        <p:spPr>
          <a:xfrm>
            <a:off x="5228522" y="3436024"/>
            <a:ext cx="162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Reza Mazloom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4709E6-9B4B-AE01-A5F8-69C81A1CF544}"/>
              </a:ext>
            </a:extLst>
          </p:cNvPr>
          <p:cNvSpPr txBox="1"/>
          <p:nvPr/>
        </p:nvSpPr>
        <p:spPr>
          <a:xfrm>
            <a:off x="7424492" y="3433343"/>
            <a:ext cx="118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Janet </a:t>
            </a:r>
            <a:r>
              <a:rPr lang="en-US" dirty="0" err="1"/>
              <a:t>Lorv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EB53BF-AB3B-63B4-0C17-474E5558F143}"/>
              </a:ext>
            </a:extLst>
          </p:cNvPr>
          <p:cNvSpPr txBox="1"/>
          <p:nvPr/>
        </p:nvSpPr>
        <p:spPr>
          <a:xfrm>
            <a:off x="3231038" y="6392849"/>
            <a:ext cx="149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Sehgeet</a:t>
            </a:r>
            <a:r>
              <a:rPr lang="en-US" dirty="0"/>
              <a:t> Kaur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548BED-D1D2-2633-88C5-56E6822B3975}"/>
              </a:ext>
            </a:extLst>
          </p:cNvPr>
          <p:cNvSpPr txBox="1"/>
          <p:nvPr/>
        </p:nvSpPr>
        <p:spPr>
          <a:xfrm>
            <a:off x="5109100" y="6392849"/>
            <a:ext cx="186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Gercken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79EE7B-21F8-1D75-CF2C-E0B83A28E2E3}"/>
              </a:ext>
            </a:extLst>
          </p:cNvPr>
          <p:cNvSpPr txBox="1"/>
          <p:nvPr/>
        </p:nvSpPr>
        <p:spPr>
          <a:xfrm>
            <a:off x="7306462" y="6393589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Kassaye Belay</a:t>
            </a:r>
          </a:p>
        </p:txBody>
      </p:sp>
    </p:spTree>
    <p:extLst>
      <p:ext uri="{BB962C8B-B14F-4D97-AF65-F5344CB8AC3E}">
        <p14:creationId xmlns:p14="http://schemas.microsoft.com/office/powerpoint/2010/main" val="194447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FA72-4771-6EBC-9F6D-208D7C57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794" y="153370"/>
            <a:ext cx="3522044" cy="895784"/>
          </a:xfrm>
        </p:spPr>
        <p:txBody>
          <a:bodyPr/>
          <a:lstStyle/>
          <a:p>
            <a:r>
              <a:rPr lang="en-US" b="1" dirty="0"/>
              <a:t>Who are you?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517F00-C2D8-4D68-38E2-CFD31C085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30655"/>
              </p:ext>
            </p:extLst>
          </p:nvPr>
        </p:nvGraphicFramePr>
        <p:xfrm>
          <a:off x="2752311" y="1031353"/>
          <a:ext cx="5729080" cy="51321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5694">
                  <a:extLst>
                    <a:ext uri="{9D8B030D-6E8A-4147-A177-3AD203B41FA5}">
                      <a16:colId xmlns:a16="http://schemas.microsoft.com/office/drawing/2014/main" val="2027930484"/>
                    </a:ext>
                  </a:extLst>
                </a:gridCol>
                <a:gridCol w="3223386">
                  <a:extLst>
                    <a:ext uri="{9D8B030D-6E8A-4147-A177-3AD203B41FA5}">
                      <a16:colId xmlns:a16="http://schemas.microsoft.com/office/drawing/2014/main" val="410153479"/>
                    </a:ext>
                  </a:extLst>
                </a:gridCol>
              </a:tblGrid>
              <a:tr h="26138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Pratima Devkota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Michigan State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12469165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Korsi Dumenyo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Tennessee State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62008054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Andres Espindola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Oklahoma State University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8345680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Janis A. Fomba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University of Nebraska-Lincoln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11433871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Anupa </a:t>
                      </a:r>
                      <a:r>
                        <a:rPr lang="en-US" sz="1400" b="1" u="none" strike="noStrike" dirty="0" err="1">
                          <a:effectLst/>
                        </a:rPr>
                        <a:t>Gaire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Oregon State University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13612744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David H. Gent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Oregon State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77420525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Bikash Ghimire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University of Georgia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10515980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Jilly Sal Greenberger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USDA-ARS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5835270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Douglas S. Higgins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Virginia Tech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4203530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Keigo Imai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South Dakota State University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3930737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Samuel Martins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University of Florida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96166297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Rebecca A. Melanson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Mississippi State University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889317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Marysabel Mendez Acevedo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Penn State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46293059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Oloyede Joshua </a:t>
                      </a:r>
                      <a:r>
                        <a:rPr lang="en-US" sz="1400" b="1" u="none" strike="noStrike" dirty="0" err="1">
                          <a:effectLst/>
                        </a:rPr>
                        <a:t>Oyekanmi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University of Arizona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30802432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Imana L. Power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Louisiana State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3821879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Alina Puig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USDA-ARS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9352811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>
                          <a:effectLst/>
                        </a:rPr>
                        <a:t>Eduardo Vicentin</a:t>
                      </a:r>
                      <a:endParaRPr lang="en-US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Kansas State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3092594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Alex Dmitry </a:t>
                      </a:r>
                      <a:r>
                        <a:rPr lang="en-US" sz="1400" b="1" u="none" strike="noStrike" dirty="0" err="1">
                          <a:effectLst/>
                        </a:rPr>
                        <a:t>Vompe</a:t>
                      </a:r>
                      <a:r>
                        <a:rPr lang="en-US" sz="1400" b="1" u="none" strike="noStrike" dirty="0">
                          <a:effectLst/>
                        </a:rPr>
                        <a:t>, PhD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Penn State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63095293"/>
                  </a:ext>
                </a:extLst>
              </a:tr>
              <a:tr h="23554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Philip </a:t>
                      </a:r>
                      <a:r>
                        <a:rPr lang="en-US" sz="1400" b="1" u="none" strike="noStrike" dirty="0" err="1">
                          <a:effectLst/>
                        </a:rPr>
                        <a:t>Waisen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University of California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95978063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Hsuan Fu Wang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>
                          <a:effectLst/>
                        </a:rPr>
                        <a:t>University of Minnesota</a:t>
                      </a:r>
                      <a:endParaRPr lang="en-US" sz="1400" b="0" i="1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4130116"/>
                  </a:ext>
                </a:extLst>
              </a:tr>
              <a:tr h="24395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1" u="none" strike="noStrike" dirty="0">
                          <a:effectLst/>
                        </a:rPr>
                        <a:t>Ru-Bin Yao</a:t>
                      </a:r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i="1" u="none" strike="noStrike" dirty="0">
                          <a:effectLst/>
                        </a:rPr>
                        <a:t>National Chung Hsing University</a:t>
                      </a:r>
                      <a:endParaRPr lang="en-US" sz="140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53722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204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le of money with a face on it&#10;&#10;AI-generated content may be incorrect.">
            <a:extLst>
              <a:ext uri="{FF2B5EF4-FFF2-40B4-BE49-F238E27FC236}">
                <a16:creationId xmlns:a16="http://schemas.microsoft.com/office/drawing/2014/main" id="{D68AB036-5E61-A50E-45AA-7890D30C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8" r="12124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6DF6E-9119-591F-C82C-D0A2410A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376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Apply for workshop fee reimbursement!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E3D4D-0A7A-9F5D-329C-CB70F9567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376" y="2462732"/>
            <a:ext cx="3822189" cy="3742762"/>
          </a:xfrm>
        </p:spPr>
        <p:txBody>
          <a:bodyPr>
            <a:normAutofit/>
          </a:bodyPr>
          <a:lstStyle/>
          <a:p>
            <a:r>
              <a:rPr lang="en-US" dirty="0"/>
              <a:t>We have funding for reimbursing your workshop fee</a:t>
            </a:r>
          </a:p>
          <a:p>
            <a:r>
              <a:rPr lang="en-US" dirty="0"/>
              <a:t>Please email Janet </a:t>
            </a:r>
            <a:r>
              <a:rPr lang="en-US" dirty="0" err="1"/>
              <a:t>Lorv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jshlorv@vt.edu</a:t>
            </a:r>
            <a:r>
              <a:rPr lang="en-US" dirty="0"/>
              <a:t>: your name, mailing address, and receipt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747B8F-82C1-2095-AD78-5E23D38A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337" y="5330521"/>
            <a:ext cx="2086250" cy="11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CA15E-026D-9A5D-8D47-6B7CF0D5E408}"/>
              </a:ext>
            </a:extLst>
          </p:cNvPr>
          <p:cNvSpPr txBox="1"/>
          <p:nvPr/>
        </p:nvSpPr>
        <p:spPr>
          <a:xfrm>
            <a:off x="8630798" y="6422960"/>
            <a:ext cx="241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2023-67013-3992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3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85D-3D81-96C1-433D-B759E81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analyze plant pathogen genomes?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C64B3-879D-1C95-2741-098B1A7F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  <a:p>
            <a:r>
              <a:rPr lang="en-US" dirty="0"/>
              <a:t>Surveillance/Biosecurity</a:t>
            </a:r>
          </a:p>
          <a:p>
            <a:r>
              <a:rPr lang="en-US" dirty="0"/>
              <a:t>Ecology and Evolution</a:t>
            </a:r>
          </a:p>
          <a:p>
            <a:r>
              <a:rPr lang="en-US" dirty="0"/>
              <a:t>Molecular Epidemiology</a:t>
            </a:r>
          </a:p>
          <a:p>
            <a:r>
              <a:rPr lang="en-US" dirty="0"/>
              <a:t>Molecular Plant-Microbe Interactions</a:t>
            </a:r>
          </a:p>
          <a:p>
            <a:r>
              <a:rPr lang="en-US" dirty="0"/>
              <a:t>… anything else? </a:t>
            </a:r>
            <a:r>
              <a:rPr lang="en-US" b="1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197754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47CD-2A24-2323-427F-72640674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Detection</a:t>
            </a:r>
            <a:r>
              <a:rPr lang="en-US" dirty="0"/>
              <a:t> </a:t>
            </a:r>
            <a:r>
              <a:rPr lang="en-US" i="1" dirty="0"/>
              <a:t>versus</a:t>
            </a:r>
            <a:r>
              <a:rPr lang="en-US" dirty="0"/>
              <a:t> </a:t>
            </a:r>
            <a:r>
              <a:rPr lang="en-US" b="1" dirty="0"/>
              <a:t>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C839-1746-B35C-1B3B-D322F5D1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Detection: </a:t>
            </a:r>
            <a:r>
              <a:rPr lang="en-US" dirty="0"/>
              <a:t>Is a specific already known and characterized pathogen present or not?</a:t>
            </a:r>
          </a:p>
          <a:p>
            <a:r>
              <a:rPr lang="en-US" b="1" dirty="0"/>
              <a:t>Identification </a:t>
            </a:r>
            <a:r>
              <a:rPr lang="en-US" dirty="0"/>
              <a:t>and</a:t>
            </a:r>
            <a:r>
              <a:rPr lang="en-US" b="1" dirty="0"/>
              <a:t> Characterization: </a:t>
            </a:r>
            <a:r>
              <a:rPr lang="en-US" dirty="0"/>
              <a:t>what species and/or strain is the </a:t>
            </a:r>
            <a:r>
              <a:rPr lang="en-US" b="1" dirty="0"/>
              <a:t>unknown</a:t>
            </a:r>
            <a:r>
              <a:rPr lang="en-US" dirty="0"/>
              <a:t> (possibly </a:t>
            </a:r>
            <a:r>
              <a:rPr lang="en-US" b="1" dirty="0"/>
              <a:t>emerging</a:t>
            </a:r>
            <a:r>
              <a:rPr lang="en-US" dirty="0"/>
              <a:t>) pathogen that causes an undiagnosable disease, what is the source, and what are its characteristics?</a:t>
            </a:r>
          </a:p>
          <a:p>
            <a:r>
              <a:rPr lang="en-US" dirty="0"/>
              <a:t>Both </a:t>
            </a:r>
            <a:r>
              <a:rPr lang="en-US" b="1" dirty="0"/>
              <a:t>Genomics</a:t>
            </a:r>
            <a:r>
              <a:rPr lang="en-US" dirty="0"/>
              <a:t> and </a:t>
            </a:r>
            <a:r>
              <a:rPr lang="en-US" b="1" dirty="0"/>
              <a:t>Metagenomics</a:t>
            </a:r>
            <a:r>
              <a:rPr lang="en-US" dirty="0"/>
              <a:t> are best suited for </a:t>
            </a:r>
            <a:r>
              <a:rPr lang="en-US" b="1" dirty="0"/>
              <a:t>Identification </a:t>
            </a:r>
            <a:r>
              <a:rPr lang="en-US" dirty="0"/>
              <a:t>and</a:t>
            </a:r>
            <a:r>
              <a:rPr lang="en-US" b="1" dirty="0"/>
              <a:t>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10933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95D5-A53A-C367-12DF-B9A72852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258" y="43824"/>
            <a:ext cx="4883727" cy="108209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Genomics</a:t>
            </a:r>
          </a:p>
        </p:txBody>
      </p:sp>
      <p:pic>
        <p:nvPicPr>
          <p:cNvPr id="6" name="Picture 5" descr="A close-up of a plant&#10;&#10;AI-generated content may be incorrect.">
            <a:extLst>
              <a:ext uri="{FF2B5EF4-FFF2-40B4-BE49-F238E27FC236}">
                <a16:creationId xmlns:a16="http://schemas.microsoft.com/office/drawing/2014/main" id="{8F7543E3-98A4-16C8-5D25-8FFF1942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9796" y="1443638"/>
            <a:ext cx="2541721" cy="190629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B0C6435-4267-9369-4224-B7EABA9E2CA9}"/>
              </a:ext>
            </a:extLst>
          </p:cNvPr>
          <p:cNvGrpSpPr/>
          <p:nvPr/>
        </p:nvGrpSpPr>
        <p:grpSpPr>
          <a:xfrm>
            <a:off x="3149808" y="1495889"/>
            <a:ext cx="3748988" cy="1895946"/>
            <a:chOff x="3017816" y="1481632"/>
            <a:chExt cx="3748988" cy="1895946"/>
          </a:xfrm>
        </p:grpSpPr>
        <p:pic>
          <p:nvPicPr>
            <p:cNvPr id="20" name="Picture 19" descr="A close-up of a petri dish&#10;&#10;AI-generated content may be incorrect.">
              <a:extLst>
                <a:ext uri="{FF2B5EF4-FFF2-40B4-BE49-F238E27FC236}">
                  <a16:creationId xmlns:a16="http://schemas.microsoft.com/office/drawing/2014/main" id="{6E00D510-AE07-E3C2-118E-2080EC1F3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5366" y="1481632"/>
              <a:ext cx="2501438" cy="1895946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5A7DAF-9BDE-EC21-340A-41948E2C1201}"/>
                </a:ext>
              </a:extLst>
            </p:cNvPr>
            <p:cNvCxnSpPr/>
            <p:nvPr/>
          </p:nvCxnSpPr>
          <p:spPr>
            <a:xfrm>
              <a:off x="3017816" y="2429605"/>
              <a:ext cx="826969" cy="0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46B3BB4-B74C-C9D3-72C2-8C0DE0B767F9}"/>
              </a:ext>
            </a:extLst>
          </p:cNvPr>
          <p:cNvGrpSpPr/>
          <p:nvPr/>
        </p:nvGrpSpPr>
        <p:grpSpPr>
          <a:xfrm>
            <a:off x="7254801" y="1365792"/>
            <a:ext cx="4272465" cy="2127626"/>
            <a:chOff x="7254801" y="1365792"/>
            <a:chExt cx="4272465" cy="2127626"/>
          </a:xfrm>
        </p:grpSpPr>
        <p:pic>
          <p:nvPicPr>
            <p:cNvPr id="22" name="Picture 21" descr="A computer with a screen&#10;&#10;AI-generated content may be incorrect.">
              <a:extLst>
                <a:ext uri="{FF2B5EF4-FFF2-40B4-BE49-F238E27FC236}">
                  <a16:creationId xmlns:a16="http://schemas.microsoft.com/office/drawing/2014/main" id="{5BCDF59A-6288-281A-6AF3-7A69AFD2A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8803" y="1365792"/>
              <a:ext cx="3058463" cy="2127626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98C746-4DE1-717D-D93C-3B51DCAF40AA}"/>
                </a:ext>
              </a:extLst>
            </p:cNvPr>
            <p:cNvCxnSpPr/>
            <p:nvPr/>
          </p:nvCxnSpPr>
          <p:spPr>
            <a:xfrm>
              <a:off x="7254801" y="2443862"/>
              <a:ext cx="826969" cy="0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F91FB6-33D2-7443-7659-50BACBD2B07E}"/>
              </a:ext>
            </a:extLst>
          </p:cNvPr>
          <p:cNvGrpSpPr/>
          <p:nvPr/>
        </p:nvGrpSpPr>
        <p:grpSpPr>
          <a:xfrm>
            <a:off x="8677985" y="3632361"/>
            <a:ext cx="2466139" cy="2453520"/>
            <a:chOff x="8764964" y="3710014"/>
            <a:chExt cx="2466139" cy="2453520"/>
          </a:xfrm>
        </p:grpSpPr>
        <p:pic>
          <p:nvPicPr>
            <p:cNvPr id="29" name="Picture 28" descr="A diagram of a dna sequence&#10;&#10;AI-generated content may be incorrect.">
              <a:extLst>
                <a:ext uri="{FF2B5EF4-FFF2-40B4-BE49-F238E27FC236}">
                  <a16:creationId xmlns:a16="http://schemas.microsoft.com/office/drawing/2014/main" id="{D7F3D036-A49D-24AB-ADCA-35E012A37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964" y="4640727"/>
              <a:ext cx="2466139" cy="1522807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DFAC67-316B-279C-5144-64E970166B40}"/>
                </a:ext>
              </a:extLst>
            </p:cNvPr>
            <p:cNvCxnSpPr>
              <a:cxnSpLocks/>
            </p:cNvCxnSpPr>
            <p:nvPr/>
          </p:nvCxnSpPr>
          <p:spPr>
            <a:xfrm>
              <a:off x="9998034" y="3710014"/>
              <a:ext cx="0" cy="769475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C9F418-DD2A-D433-6402-46F11FBD3C76}"/>
              </a:ext>
            </a:extLst>
          </p:cNvPr>
          <p:cNvGrpSpPr/>
          <p:nvPr/>
        </p:nvGrpSpPr>
        <p:grpSpPr>
          <a:xfrm>
            <a:off x="4397358" y="3793886"/>
            <a:ext cx="3700698" cy="2155620"/>
            <a:chOff x="4673276" y="4163082"/>
            <a:chExt cx="3700698" cy="2155620"/>
          </a:xfrm>
        </p:grpSpPr>
        <p:pic>
          <p:nvPicPr>
            <p:cNvPr id="32" name="Picture 31" descr="A chart of different colored stripes&#10;&#10;AI-generated content may be incorrect.">
              <a:extLst>
                <a:ext uri="{FF2B5EF4-FFF2-40B4-BE49-F238E27FC236}">
                  <a16:creationId xmlns:a16="http://schemas.microsoft.com/office/drawing/2014/main" id="{682B4A0F-EBDD-129A-6616-0E45E4860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3276" y="4163082"/>
              <a:ext cx="2900180" cy="215562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2DCC59B-C03F-2D39-2994-D492B125BC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73456" y="5402130"/>
              <a:ext cx="800518" cy="14659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A80BC3-CD0F-6EAD-A259-3F68495E8CB1}"/>
              </a:ext>
            </a:extLst>
          </p:cNvPr>
          <p:cNvGrpSpPr/>
          <p:nvPr/>
        </p:nvGrpSpPr>
        <p:grpSpPr>
          <a:xfrm>
            <a:off x="402025" y="4626067"/>
            <a:ext cx="4176422" cy="1323439"/>
            <a:chOff x="402025" y="4626067"/>
            <a:chExt cx="4176422" cy="13234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CB5147-8AC4-D515-E26E-39F48EF834E6}"/>
                </a:ext>
              </a:extLst>
            </p:cNvPr>
            <p:cNvSpPr txBox="1"/>
            <p:nvPr/>
          </p:nvSpPr>
          <p:spPr>
            <a:xfrm>
              <a:off x="402025" y="4626067"/>
              <a:ext cx="287726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Phylogenetics</a:t>
              </a:r>
            </a:p>
            <a:p>
              <a:pPr algn="ctr"/>
              <a:r>
                <a:rPr lang="en-US" sz="2000" b="1" dirty="0"/>
                <a:t>Comparative genomics</a:t>
              </a:r>
            </a:p>
            <a:p>
              <a:pPr algn="ctr"/>
              <a:r>
                <a:rPr lang="en-US" sz="2000" b="1" dirty="0"/>
                <a:t>Functional genomics</a:t>
              </a:r>
            </a:p>
            <a:p>
              <a:pPr algn="ctr"/>
              <a:r>
                <a:rPr lang="en-US" sz="2000" b="1" dirty="0"/>
                <a:t>…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0292539-7685-47A4-EE63-6BC9E5FE5A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7929" y="5240892"/>
              <a:ext cx="800518" cy="14659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FC50D67-C7BB-F424-ABEA-7D159D76EE59}"/>
              </a:ext>
            </a:extLst>
          </p:cNvPr>
          <p:cNvSpPr txBox="1"/>
          <p:nvPr/>
        </p:nvSpPr>
        <p:spPr>
          <a:xfrm>
            <a:off x="4886031" y="6243145"/>
            <a:ext cx="19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 pyramid!</a:t>
            </a:r>
          </a:p>
        </p:txBody>
      </p:sp>
    </p:spTree>
    <p:extLst>
      <p:ext uri="{BB962C8B-B14F-4D97-AF65-F5344CB8AC3E}">
        <p14:creationId xmlns:p14="http://schemas.microsoft.com/office/powerpoint/2010/main" val="25245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11776-DE3E-F491-F68D-836791531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E9EB-7044-7B2F-9CC3-6D7F547E4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0162"/>
            <a:ext cx="11154104" cy="1082099"/>
          </a:xfrm>
        </p:spPr>
        <p:txBody>
          <a:bodyPr>
            <a:normAutofit/>
          </a:bodyPr>
          <a:lstStyle/>
          <a:p>
            <a:r>
              <a:rPr lang="en-US" sz="4000" b="1" dirty="0"/>
              <a:t>What is metagenomics?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FBDDA-4803-C332-A395-9DA08025B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122"/>
            <a:ext cx="10515600" cy="1603375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Metagenomics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study microbiomes</a:t>
            </a:r>
          </a:p>
          <a:p>
            <a:r>
              <a:rPr lang="en-US" b="1" dirty="0"/>
              <a:t>Metagenomics</a:t>
            </a:r>
            <a:r>
              <a:rPr lang="en-US" dirty="0"/>
              <a:t> to identify a putative pathogen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8E9A2-493F-93F6-3A7C-55E1B82C7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07"/>
          <a:stretch>
            <a:fillRect/>
          </a:stretch>
        </p:blipFill>
        <p:spPr>
          <a:xfrm>
            <a:off x="2826256" y="1835119"/>
            <a:ext cx="8527544" cy="2824852"/>
          </a:xfrm>
          <a:prstGeom prst="rect">
            <a:avLst/>
          </a:prstGeom>
        </p:spPr>
      </p:pic>
      <p:pic>
        <p:nvPicPr>
          <p:cNvPr id="5" name="Picture 4" descr="A close-up of a plant&#10;&#10;AI-generated content may be incorrect.">
            <a:extLst>
              <a:ext uri="{FF2B5EF4-FFF2-40B4-BE49-F238E27FC236}">
                <a16:creationId xmlns:a16="http://schemas.microsoft.com/office/drawing/2014/main" id="{BCB5998D-9CB3-45BA-B99D-05B1C3E91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7450" y="2299690"/>
            <a:ext cx="2581491" cy="193611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0D777B0-FE65-378C-0C2F-1EEC04A833B4}"/>
              </a:ext>
            </a:extLst>
          </p:cNvPr>
          <p:cNvGrpSpPr/>
          <p:nvPr/>
        </p:nvGrpSpPr>
        <p:grpSpPr>
          <a:xfrm>
            <a:off x="9190627" y="3247545"/>
            <a:ext cx="2466139" cy="3438251"/>
            <a:chOff x="9190627" y="3247545"/>
            <a:chExt cx="2466139" cy="3438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D80378-B935-3E71-7BB0-EFAB177B782A}"/>
                </a:ext>
              </a:extLst>
            </p:cNvPr>
            <p:cNvSpPr txBox="1"/>
            <p:nvPr/>
          </p:nvSpPr>
          <p:spPr>
            <a:xfrm>
              <a:off x="10221217" y="324754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*</a:t>
              </a:r>
            </a:p>
          </p:txBody>
        </p:sp>
        <p:pic>
          <p:nvPicPr>
            <p:cNvPr id="25" name="Picture 24" descr="A diagram of a dna sequence&#10;&#10;AI-generated content may be incorrect.">
              <a:extLst>
                <a:ext uri="{FF2B5EF4-FFF2-40B4-BE49-F238E27FC236}">
                  <a16:creationId xmlns:a16="http://schemas.microsoft.com/office/drawing/2014/main" id="{5940F0C3-56C8-3BC7-954E-7773DDC81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0627" y="5162989"/>
              <a:ext cx="2466139" cy="1522807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E703E30-3E7E-B44E-7BC3-3AAEA08AA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082" y="3544624"/>
              <a:ext cx="39614" cy="1581372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D2DC40-98BF-C825-6F34-117FAA87207C}"/>
              </a:ext>
            </a:extLst>
          </p:cNvPr>
          <p:cNvGrpSpPr/>
          <p:nvPr/>
        </p:nvGrpSpPr>
        <p:grpSpPr>
          <a:xfrm>
            <a:off x="5239679" y="4643642"/>
            <a:ext cx="3700698" cy="2155620"/>
            <a:chOff x="4896459" y="4702380"/>
            <a:chExt cx="3700698" cy="2155620"/>
          </a:xfrm>
        </p:grpSpPr>
        <p:pic>
          <p:nvPicPr>
            <p:cNvPr id="26" name="Picture 25" descr="A chart of different colored stripes&#10;&#10;AI-generated content may be incorrect.">
              <a:extLst>
                <a:ext uri="{FF2B5EF4-FFF2-40B4-BE49-F238E27FC236}">
                  <a16:creationId xmlns:a16="http://schemas.microsoft.com/office/drawing/2014/main" id="{631A5866-392B-F6C9-2BAA-B28FF29E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6459" y="4702380"/>
              <a:ext cx="2900180" cy="215562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408B30-D75B-5197-65CF-C4BB56254A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6639" y="5941428"/>
              <a:ext cx="800518" cy="14659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6F805A-F2DE-C730-1B9A-1652DEE3A04B}"/>
              </a:ext>
            </a:extLst>
          </p:cNvPr>
          <p:cNvGrpSpPr/>
          <p:nvPr/>
        </p:nvGrpSpPr>
        <p:grpSpPr>
          <a:xfrm>
            <a:off x="625208" y="5165365"/>
            <a:ext cx="4176422" cy="1323439"/>
            <a:chOff x="625208" y="5165365"/>
            <a:chExt cx="4176422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4C0EB9-140A-8902-A010-74D5CE3DFA47}"/>
                </a:ext>
              </a:extLst>
            </p:cNvPr>
            <p:cNvSpPr txBox="1"/>
            <p:nvPr/>
          </p:nvSpPr>
          <p:spPr>
            <a:xfrm>
              <a:off x="625208" y="5165365"/>
              <a:ext cx="287726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Phylogenetics</a:t>
              </a:r>
            </a:p>
            <a:p>
              <a:pPr algn="ctr"/>
              <a:r>
                <a:rPr lang="en-US" sz="2000" b="1" dirty="0"/>
                <a:t>Comparative genomics</a:t>
              </a:r>
            </a:p>
            <a:p>
              <a:pPr algn="ctr"/>
              <a:r>
                <a:rPr lang="en-US" sz="2000" b="1" dirty="0"/>
                <a:t>Functional genomics</a:t>
              </a:r>
            </a:p>
            <a:p>
              <a:pPr algn="ctr"/>
              <a:r>
                <a:rPr lang="en-US" sz="2000" b="1" dirty="0"/>
                <a:t>…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A902F0-2914-FA50-F288-F07400A849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1112" y="5780190"/>
              <a:ext cx="800518" cy="14659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01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744</Words>
  <Application>Microsoft Macintosh PowerPoint</Application>
  <PresentationFormat>Widescreen</PresentationFormat>
  <Paragraphs>131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verdana</vt:lpstr>
      <vt:lpstr>Office Theme</vt:lpstr>
      <vt:lpstr>Welcome to the APS Workshop:  Automated analysis of pathogen genomes using PathogenSurveillance and the genomeRxiv web server</vt:lpstr>
      <vt:lpstr>Who we are at Oregon State University and USDA ARS</vt:lpstr>
      <vt:lpstr>Who we are: Virginia Tech</vt:lpstr>
      <vt:lpstr>Who are you?</vt:lpstr>
      <vt:lpstr>Apply for workshop fee reimbursement!</vt:lpstr>
      <vt:lpstr>Why analyze plant pathogen genomes?</vt:lpstr>
      <vt:lpstr>Detection versus Identification</vt:lpstr>
      <vt:lpstr>Genomics</vt:lpstr>
      <vt:lpstr>What is metagenomics?</vt:lpstr>
      <vt:lpstr>Strengths of using (meta)genomics for diagnostics and surveillance</vt:lpstr>
      <vt:lpstr>Weaknesses of using (meta)genomics for diagnostics and surveillance</vt:lpstr>
      <vt:lpstr>How to make (meta)genomics easier?</vt:lpstr>
      <vt:lpstr>Workshop Overview</vt:lpstr>
      <vt:lpstr>Workshop Learning objectives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Vinatzer, Boris</dc:creator>
  <cp:lastModifiedBy>Vinatzer, Boris</cp:lastModifiedBy>
  <cp:revision>17</cp:revision>
  <dcterms:created xsi:type="dcterms:W3CDTF">2025-07-08T20:49:12Z</dcterms:created>
  <dcterms:modified xsi:type="dcterms:W3CDTF">2025-07-31T17:59:13Z</dcterms:modified>
</cp:coreProperties>
</file>